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B1817-2380-47B8-B060-E1DEA23F7105}" type="datetimeFigureOut">
              <a:rPr lang="th-TH" smtClean="0"/>
              <a:t>17/08/63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2EACD-3DB6-49D9-B17A-12411990E0B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1020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35E6E-FB5B-485A-BEE1-352CABCD04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72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FB3F-1663-4246-B15F-499DA02E1FE8}" type="datetimeFigureOut">
              <a:rPr lang="th-TH" smtClean="0"/>
              <a:t>17/08/63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05EF-C1FF-47B8-AE76-E0A2732832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0484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FB3F-1663-4246-B15F-499DA02E1FE8}" type="datetimeFigureOut">
              <a:rPr lang="th-TH" smtClean="0"/>
              <a:t>17/08/63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05EF-C1FF-47B8-AE76-E0A2732832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024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FB3F-1663-4246-B15F-499DA02E1FE8}" type="datetimeFigureOut">
              <a:rPr lang="th-TH" smtClean="0"/>
              <a:t>17/08/63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05EF-C1FF-47B8-AE76-E0A2732832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636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FB3F-1663-4246-B15F-499DA02E1FE8}" type="datetimeFigureOut">
              <a:rPr lang="th-TH" smtClean="0"/>
              <a:t>17/08/63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05EF-C1FF-47B8-AE76-E0A2732832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406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FB3F-1663-4246-B15F-499DA02E1FE8}" type="datetimeFigureOut">
              <a:rPr lang="th-TH" smtClean="0"/>
              <a:t>17/08/63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05EF-C1FF-47B8-AE76-E0A2732832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062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FB3F-1663-4246-B15F-499DA02E1FE8}" type="datetimeFigureOut">
              <a:rPr lang="th-TH" smtClean="0"/>
              <a:t>17/08/63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05EF-C1FF-47B8-AE76-E0A2732832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9199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FB3F-1663-4246-B15F-499DA02E1FE8}" type="datetimeFigureOut">
              <a:rPr lang="th-TH" smtClean="0"/>
              <a:t>17/08/63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05EF-C1FF-47B8-AE76-E0A2732832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5217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FB3F-1663-4246-B15F-499DA02E1FE8}" type="datetimeFigureOut">
              <a:rPr lang="th-TH" smtClean="0"/>
              <a:t>17/08/63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05EF-C1FF-47B8-AE76-E0A2732832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900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FB3F-1663-4246-B15F-499DA02E1FE8}" type="datetimeFigureOut">
              <a:rPr lang="th-TH" smtClean="0"/>
              <a:t>17/08/63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05EF-C1FF-47B8-AE76-E0A2732832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175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FB3F-1663-4246-B15F-499DA02E1FE8}" type="datetimeFigureOut">
              <a:rPr lang="th-TH" smtClean="0"/>
              <a:t>17/08/63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05EF-C1FF-47B8-AE76-E0A2732832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811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FB3F-1663-4246-B15F-499DA02E1FE8}" type="datetimeFigureOut">
              <a:rPr lang="th-TH" smtClean="0"/>
              <a:t>17/08/63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505EF-C1FF-47B8-AE76-E0A2732832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275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FFB3F-1663-4246-B15F-499DA02E1FE8}" type="datetimeFigureOut">
              <a:rPr lang="th-TH" smtClean="0"/>
              <a:t>17/08/63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505EF-C1FF-47B8-AE76-E0A27328326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204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0290" y="2123767"/>
            <a:ext cx="7039309" cy="196588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ข้อมูลคุณภาพของแต่ละโรค/หัตถการ</a:t>
            </a:r>
            <a:b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(Clinical Tracer, </a:t>
            </a:r>
            <a:b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Clinical Quality Summary)</a:t>
            </a:r>
            <a: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th-TH" sz="3200" b="1" dirty="0" smtClean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th-TH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67957" y="4704735"/>
            <a:ext cx="6595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ควรนำเสนอ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ของทุกโรคที่ระบุไว้ว่าเป็นโรคสำคัญ</a:t>
            </a:r>
          </a:p>
          <a:p>
            <a:pPr algn="ctr"/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อาจนำเสนอ </a:t>
            </a:r>
            <a:r>
              <a:rPr lang="en-US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3P </a:t>
            </a:r>
            <a:r>
              <a:rPr lang="th-TH" sz="2400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ในส่วนที่เป็นตัวร่วมของการดูแลทั่วไปในสาขานี้แยกออกมา</a:t>
            </a:r>
            <a:endParaRPr lang="en-US" sz="2400" dirty="0">
              <a:latin typeface="Browallia New" panose="020B0604020202020204" pitchFamily="34" charset="-34"/>
              <a:cs typeface="Browallia New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0081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097" y="792279"/>
            <a:ext cx="84501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แสดงเป้าหมายการดูแลผู้ป่วยที่ชัดเจนพร้อมปัจจัยขับเคลื่อน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541463" algn="l"/>
              </a:tabLst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แสดงคุณภาพในทุกขั้นตอนการดูแลผู้ป่วยตั้งแต่เริ่มต้นจนสิ้นสุด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out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 chart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patient care processes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พร้อมประเด็นสำคัญ</a:t>
            </a:r>
          </a:p>
          <a:p>
            <a:pPr marL="552450" lvl="1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Zoom in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ระบุสิ่งต่อไปนี้ในแต่ละขั้นตอน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requirement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(รวมทั้ง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ที่ได้จากการวิเคราะห์ความเสี่ยงในขั้นตอนนั้น)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design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หรือวิธีการเพื่อให้บรรลุ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requirement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นั้น</a:t>
            </a:r>
          </a:p>
          <a:p>
            <a:pPr marL="895350" lvl="2" indent="-20955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 indicator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ตัววัดที่ใช้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คุณภาพของขั้นตอนนี้ (ถ้าเป็นประโยชน์)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173831" indent="-173831">
              <a:buFont typeface="Arial" panose="020B0604020202020204" pitchFamily="34" charset="0"/>
              <a:buChar char="•"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Performance</a:t>
            </a:r>
            <a:r>
              <a:rPr lang="th-TH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แสดงระดับและแนวโน้มของผลลัพธ์ที่สำคัญ</a:t>
            </a:r>
            <a:r>
              <a:rPr lang="en-US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2000" b="1" dirty="0">
                <a:solidFill>
                  <a:srgbClr val="0000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(ตามเป้าหมาย)</a:t>
            </a:r>
            <a:endParaRPr lang="en-US" sz="2000" b="1" dirty="0">
              <a:solidFill>
                <a:srgbClr val="0000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แสดงด้วย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run chart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control chart 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พร้อมด้วย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annotation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ที่ระบุ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CQI 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ที่ทำมาในช่วง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เวลา</a:t>
            </a:r>
            <a:r>
              <a:rPr lang="th-TH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ต่างๆ</a:t>
            </a:r>
            <a:endParaRPr lang="th-TH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แสดงค่าเป้าหมายที่มีการปรับตามผลลัพธ์ล่าสุด</a:t>
            </a:r>
          </a:p>
          <a:p>
            <a:pPr marL="947738" lvl="2" indent="-261938">
              <a:buFont typeface="Arial" panose="020B0604020202020204" pitchFamily="34" charset="0"/>
              <a:buChar char="•"/>
            </a:pP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แสดงค่าเทียบเคียง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(benchmark) </a:t>
            </a:r>
            <a:r>
              <a:rPr lang="th-TH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ถ้ามี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57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75988" y="269726"/>
            <a:ext cx="859754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เป้าหมาย ปัจจัยขับเคลื่อน ตัวชี้วัด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Purpose, Driver Diagram, &amp; Indicator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189193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37629"/>
            <a:ext cx="766549" cy="8394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377063"/>
            <a:ext cx="766549" cy="794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087252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37631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087252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0781" y="855233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30912" y="855233"/>
            <a:ext cx="1601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832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Drivers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672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Interventions/Change Idea</a:t>
            </a:r>
            <a:endParaRPr lang="en-US" sz="1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4746" y="3807061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63589" y="4529275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30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001439" y="269726"/>
            <a:ext cx="5346656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Flowchart 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ของการดูแลผู้ป่วยโรค.....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0840" y="6129781"/>
            <a:ext cx="7380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เขียน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ที่ทำให้เห็นภาพรวมของกระบวนการดูแลตั้งแต่ต้นจนจบ เน้นกระบวนการสำคัญของโรคที่นำเสนอ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ควรระบุประเด็นคุณภาพสำคัญ/ความเสี่ยงในแต่ละขั้นตอนลงไปในขั้นตอนต่างๆ ของ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flowchart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ด้วย</a:t>
            </a:r>
          </a:p>
        </p:txBody>
      </p:sp>
    </p:spTree>
    <p:extLst>
      <p:ext uri="{BB962C8B-B14F-4D97-AF65-F5344CB8AC3E}">
        <p14:creationId xmlns:p14="http://schemas.microsoft.com/office/powerpoint/2010/main" val="74965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848335" y="269726"/>
            <a:ext cx="565283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การจัดการกระบวนการ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Process Management</a:t>
            </a:r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663665"/>
              </p:ext>
            </p:extLst>
          </p:nvPr>
        </p:nvGraphicFramePr>
        <p:xfrm>
          <a:off x="423951" y="980629"/>
          <a:ext cx="833791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:a16="http://schemas.microsoft.com/office/drawing/2014/main" xmlns="" val="1433615822"/>
                    </a:ext>
                  </a:extLst>
                </a:gridCol>
                <a:gridCol w="1555845">
                  <a:extLst>
                    <a:ext uri="{9D8B030D-6E8A-4147-A177-3AD203B41FA5}">
                      <a16:colId xmlns:a16="http://schemas.microsoft.com/office/drawing/2014/main" xmlns="" val="358496683"/>
                    </a:ext>
                  </a:extLst>
                </a:gridCol>
                <a:gridCol w="2033516">
                  <a:extLst>
                    <a:ext uri="{9D8B030D-6E8A-4147-A177-3AD203B41FA5}">
                      <a16:colId xmlns:a16="http://schemas.microsoft.com/office/drawing/2014/main" xmlns="" val="1227165852"/>
                    </a:ext>
                  </a:extLst>
                </a:gridCol>
                <a:gridCol w="3275463">
                  <a:extLst>
                    <a:ext uri="{9D8B030D-6E8A-4147-A177-3AD203B41FA5}">
                      <a16:colId xmlns:a16="http://schemas.microsoft.com/office/drawing/2014/main" xmlns="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ข้อกำหนดของกระบวนการ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ตัวชี้วัดของกระบวนการ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 smtClean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การออกแบบกระบวนการ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53986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3951" y="4550088"/>
            <a:ext cx="8337912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ข้อกำหนดของกระบวนการ 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(process requirement)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 dirty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สิ่งที่คาดหวัง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จากกระบวนการด้วย </a:t>
            </a:r>
            <a:r>
              <a:rPr lang="en-US" dirty="0">
                <a:latin typeface="Browallia New" panose="020B0604020202020204" pitchFamily="34" charset="-34"/>
                <a:cs typeface="Browallia New" panose="020B0604020202020204" pitchFamily="34" charset="-34"/>
              </a:rPr>
              <a:t>key word 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สั้นๆ โดยพิจารณาจาก</a:t>
            </a:r>
            <a:r>
              <a:rPr lang="th-TH" dirty="0">
                <a:solidFill>
                  <a:srgbClr val="0033CC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ความต้องการของผู้รับผลงาน มาตรฐานวิชาชีพ และความเสี่ยง</a:t>
            </a:r>
            <a:r>
              <a:rPr lang="th-TH" dirty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ที่อาจทำให้ไม่บรรลุ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เป้าหมาย</a:t>
            </a:r>
          </a:p>
          <a:p>
            <a:pPr>
              <a:lnSpc>
                <a:spcPct val="90000"/>
              </a:lnSpc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ตัวชี้วัดของกระบวนการ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(process indicators)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ระบุ</a:t>
            </a:r>
            <a:r>
              <a:rPr lang="th-TH" b="1" dirty="0" smtClean="0">
                <a:solidFill>
                  <a:srgbClr val="FF0000"/>
                </a:solidFill>
                <a:latin typeface="Browallia New" panose="020B0604020202020204" pitchFamily="34" charset="-34"/>
                <a:cs typeface="Browallia New" panose="020B0604020202020204" pitchFamily="34" charset="-34"/>
              </a:rPr>
              <a:t>ตัวชี้วัด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ที่สัมพันธ์กับข้อกำหนดของกระบวนการ</a:t>
            </a:r>
            <a:r>
              <a:rPr lang="en-US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</a:t>
            </a:r>
            <a:r>
              <a:rPr lang="th-TH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และเป็นประโยชน์ในการทำให้มั่นใจในคุณภาพของกระบวนการนั้น</a:t>
            </a:r>
          </a:p>
          <a:p>
            <a:pPr>
              <a:lnSpc>
                <a:spcPct val="90000"/>
              </a:lnSpc>
            </a:pPr>
            <a:r>
              <a:rPr lang="th-TH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การออกแบบกระบวนการ</a:t>
            </a:r>
            <a:r>
              <a:rPr lang="en-US" b="1" dirty="0" smtClean="0">
                <a:latin typeface="Browallia New" panose="020B0604020202020204" pitchFamily="34" charset="-34"/>
                <a:cs typeface="Browallia New" panose="020B0604020202020204" pitchFamily="34" charset="-34"/>
              </a:rPr>
              <a:t> (process design)</a:t>
            </a:r>
            <a:endParaRPr lang="th-TH" b="1" dirty="0" smtClean="0">
              <a:latin typeface="Browallia New" panose="020B0604020202020204" pitchFamily="34" charset="-34"/>
              <a:cs typeface="Browallia New" panose="020B0604020202020204" pitchFamily="34" charset="-34"/>
            </a:endParaRPr>
          </a:p>
          <a:p>
            <a:pPr marL="231775">
              <a:lnSpc>
                <a:spcPct val="90000"/>
              </a:lnSpc>
            </a:pP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พิจารณา </a:t>
            </a:r>
            <a:r>
              <a:rPr lang="en-US" dirty="0" smtClean="0">
                <a:latin typeface="Browallia New" pitchFamily="34" charset="-34"/>
                <a:cs typeface="Browallia New" pitchFamily="34" charset="-34"/>
              </a:rPr>
              <a:t>driver diagram 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US" dirty="0" smtClean="0">
                <a:latin typeface="Browallia New" pitchFamily="34" charset="-34"/>
                <a:cs typeface="Browallia New" pitchFamily="34" charset="-34"/>
              </a:rPr>
              <a:t>process requirement 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แล้วพิจารณาว่าจะใช้</a:t>
            </a:r>
            <a:r>
              <a:rPr lang="th-TH" b="1" dirty="0" smtClean="0">
                <a:solidFill>
                  <a:srgbClr val="FF0000"/>
                </a:solidFill>
                <a:latin typeface="Browallia New" pitchFamily="34" charset="-34"/>
                <a:cs typeface="Browallia New" pitchFamily="34" charset="-34"/>
              </a:rPr>
              <a:t>แนวคิดการออกแบบอะไร</a:t>
            </a:r>
            <a:r>
              <a:rPr lang="th-TH" dirty="0" smtClean="0">
                <a:latin typeface="Browallia New" pitchFamily="34" charset="-34"/>
                <a:cs typeface="Browallia New" pitchFamily="34" charset="-34"/>
              </a:rPr>
              <a:t> เช่น </a:t>
            </a:r>
            <a:r>
              <a:rPr lang="en-US" dirty="0" smtClean="0">
                <a:latin typeface="Browallia New" pitchFamily="34" charset="-34"/>
                <a:cs typeface="Browallia New" pitchFamily="34" charset="-34"/>
              </a:rPr>
              <a:t>simplicity, visual management, human factor engineering, human-centered design, Lean thinking</a:t>
            </a:r>
          </a:p>
        </p:txBody>
      </p:sp>
    </p:spTree>
    <p:extLst>
      <p:ext uri="{BB962C8B-B14F-4D97-AF65-F5344CB8AC3E}">
        <p14:creationId xmlns:p14="http://schemas.microsoft.com/office/powerpoint/2010/main" val="185384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5527" y="269726"/>
            <a:ext cx="739850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  <a:ex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ผลลัพธ์และการพัฒนาที่ผ่านมา (</a:t>
            </a:r>
            <a:r>
              <a:rPr lang="en-US" alt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Performance &amp; Interventions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)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4678" y="6087577"/>
            <a:ext cx="79928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ใช้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run 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หรือ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control chart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เพื่อแสดงผลลัพธ์ตามตัวชี้วัดที่ระบุไว้ใน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driver diagram </a:t>
            </a:r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และตาราง </a:t>
            </a:r>
            <a:r>
              <a:rPr lang="en-US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process management</a:t>
            </a:r>
          </a:p>
          <a:p>
            <a:pPr algn="ctr"/>
            <a:r>
              <a:rPr lang="th-TH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ระบุการปรับปรุงที่เกิดขึ้นในช่วงเวลาต่างๆ ที่สัมพันธ์กับผลลัพธ์</a:t>
            </a:r>
            <a:endParaRPr lang="en-US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9306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นำเสนอทางหน้าจอ (4:3)</PresentationFormat>
  <Paragraphs>50</Paragraphs>
  <Slides>6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6</vt:i4>
      </vt:variant>
    </vt:vector>
  </HeadingPairs>
  <TitlesOfParts>
    <vt:vector size="7" baseType="lpstr">
      <vt:lpstr>ชุดรูปแบบของ Office</vt:lpstr>
      <vt:lpstr>ข้อมูลคุณภาพของแต่ละโรค/หัตถการ (Clinical Tracer,  Clinical Quality Summary) 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ข้อมูลคุณภาพของแต่ละโรค/หัตถการ (Clinical Tracer,  Clinical Quality Summary) </dc:title>
  <dc:creator>Maprang_NB</dc:creator>
  <cp:lastModifiedBy>Maprang_NB</cp:lastModifiedBy>
  <cp:revision>1</cp:revision>
  <dcterms:created xsi:type="dcterms:W3CDTF">2020-08-17T07:55:40Z</dcterms:created>
  <dcterms:modified xsi:type="dcterms:W3CDTF">2020-08-17T07:56:16Z</dcterms:modified>
</cp:coreProperties>
</file>